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b13ebde1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b13ebde1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b13ebde16f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b13ebde16f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b13ebde16f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b13ebde16f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72f141a70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a72f141a70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b13ebde16f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b13ebde16f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72f141a7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a72f141a7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b13ebde16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b13ebde16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b13ebde16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b13ebde16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72f141a7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a72f141a7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13ebde16f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b13ebde16f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b13ebde16f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b13ebde16f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13ebde16f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b13ebde16f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13ebde16f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b13ebde16f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72f141a70_7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a72f141a70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universe.roboflow.com/cabbage-mei23/cabbage-k6qvz" TargetMode="External"/><Relationship Id="rId4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13.jpg"/><Relationship Id="rId11" Type="http://schemas.openxmlformats.org/officeDocument/2006/relationships/image" Target="../media/image14.png"/><Relationship Id="rId10" Type="http://schemas.openxmlformats.org/officeDocument/2006/relationships/image" Target="../media/image18.png"/><Relationship Id="rId12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7.jpg"/><Relationship Id="rId6" Type="http://schemas.openxmlformats.org/officeDocument/2006/relationships/image" Target="../media/image9.jpg"/><Relationship Id="rId7" Type="http://schemas.openxmlformats.org/officeDocument/2006/relationships/image" Target="../media/image11.jpg"/><Relationship Id="rId8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ata.mendeley.com/datasets/5cp2dyjczk/2#:~:text=Yokoyama%2C%20Yui%3B%20Matsui%2C%20Tsutomu,doi%3A%2010.17632%2F5cp2dyjczk.2" TargetMode="External"/><Relationship Id="rId4" Type="http://schemas.openxmlformats.org/officeDocument/2006/relationships/hyperlink" Target="https://zenodo.org/records/796175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77915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Final</a:t>
            </a:r>
            <a:r>
              <a:rPr lang="zh-TW" sz="4000"/>
              <a:t> Report</a:t>
            </a:r>
            <a:endParaRPr sz="1883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886400" y="2826100"/>
            <a:ext cx="5371200" cy="1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7222"/>
              <a:buNone/>
            </a:pPr>
            <a:r>
              <a:rPr lang="zh-TW" sz="1979"/>
              <a:t>114323115 簡翌玹</a:t>
            </a:r>
            <a:endParaRPr sz="1979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7222"/>
              <a:buNone/>
            </a:pPr>
            <a:r>
              <a:rPr lang="zh-TW" sz="1979"/>
              <a:t>114323104 沈鈵芫</a:t>
            </a:r>
            <a:endParaRPr sz="1979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7222"/>
              <a:buNone/>
            </a:pPr>
            <a:r>
              <a:t/>
            </a:r>
            <a:endParaRPr sz="1979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7222"/>
              <a:buNone/>
            </a:pPr>
            <a:r>
              <a:rPr lang="zh-TW" sz="1979"/>
              <a:t>Date: Dec 18, 2025</a:t>
            </a:r>
            <a:endParaRPr sz="1979"/>
          </a:p>
        </p:txBody>
      </p:sp>
      <p:sp>
        <p:nvSpPr>
          <p:cNvPr id="56" name="Google Shape;56;p13"/>
          <p:cNvSpPr txBox="1"/>
          <p:nvPr/>
        </p:nvSpPr>
        <p:spPr>
          <a:xfrm>
            <a:off x="4486000" y="4706475"/>
            <a:ext cx="48666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</a:rPr>
              <a:t>ME5071 Fundamental Theory and Engineering Application of Machine Vision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/>
        </p:nvSpPr>
        <p:spPr>
          <a:xfrm>
            <a:off x="2962200" y="419100"/>
            <a:ext cx="3516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dk2"/>
                </a:solidFill>
              </a:rPr>
              <a:t>Hyperparameters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8188300" y="256125"/>
            <a:ext cx="9045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9</a:t>
            </a:r>
            <a:r>
              <a:rPr lang="zh-TW" sz="1200">
                <a:solidFill>
                  <a:schemeClr val="dk2"/>
                </a:solidFill>
              </a:rPr>
              <a:t>/13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750" y="1115075"/>
            <a:ext cx="2809875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/>
        </p:nvSpPr>
        <p:spPr>
          <a:xfrm>
            <a:off x="2719350" y="256125"/>
            <a:ext cx="3705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dk2"/>
                </a:solidFill>
              </a:rPr>
              <a:t>Results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8188300" y="256125"/>
            <a:ext cx="9045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10</a:t>
            </a:r>
            <a:r>
              <a:rPr lang="zh-TW" sz="1200">
                <a:solidFill>
                  <a:schemeClr val="dk2"/>
                </a:solidFill>
              </a:rPr>
              <a:t>/13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675" y="998975"/>
            <a:ext cx="6296658" cy="37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/>
        </p:nvSpPr>
        <p:spPr>
          <a:xfrm>
            <a:off x="2719350" y="409575"/>
            <a:ext cx="3705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dk2"/>
                </a:solidFill>
              </a:rPr>
              <a:t>Results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457200" y="4219575"/>
            <a:ext cx="82296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Random test set from roboflow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3"/>
              </a:rPr>
              <a:t>1. roboflow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63" name="Google Shape;163;p24" title="640_896_2176_2432_png_jpg.rf.8a89fd7f037031a7f0a8442498ef890f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350" y="1190625"/>
            <a:ext cx="2781299" cy="278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8188300" y="256125"/>
            <a:ext cx="9045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11</a:t>
            </a:r>
            <a:r>
              <a:rPr lang="zh-TW" sz="1200">
                <a:solidFill>
                  <a:schemeClr val="dk2"/>
                </a:solidFill>
              </a:rPr>
              <a:t>/13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/>
        </p:nvSpPr>
        <p:spPr>
          <a:xfrm>
            <a:off x="2719350" y="409575"/>
            <a:ext cx="3705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dk2"/>
                </a:solidFill>
              </a:rPr>
              <a:t>Results</a:t>
            </a:r>
            <a:endParaRPr b="1" sz="3000">
              <a:solidFill>
                <a:schemeClr val="dk2"/>
              </a:solidFill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/>
          </a:blip>
          <a:srcRect b="2574" l="2557" r="2358" t="2422"/>
          <a:stretch/>
        </p:blipFill>
        <p:spPr>
          <a:xfrm>
            <a:off x="3149175" y="1382263"/>
            <a:ext cx="2845644" cy="28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1063300" y="4394950"/>
            <a:ext cx="1074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2"/>
                </a:solidFill>
              </a:rPr>
              <a:t>Ours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4034850" y="4394950"/>
            <a:ext cx="1074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2"/>
                </a:solidFill>
              </a:rPr>
              <a:t>Baseline1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7006400" y="4394938"/>
            <a:ext cx="1074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2"/>
                </a:solidFill>
              </a:rPr>
              <a:t>Baseline2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74" name="Google Shape;174;p25" title="test_screenshot_03.12.202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0725" y="1381125"/>
            <a:ext cx="2845650" cy="284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8188300" y="256125"/>
            <a:ext cx="9045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12</a:t>
            </a:r>
            <a:r>
              <a:rPr lang="zh-TW" sz="1200">
                <a:solidFill>
                  <a:schemeClr val="dk2"/>
                </a:solidFill>
              </a:rPr>
              <a:t>/13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76" name="Google Shape;176;p25" title="pred_640_896_2176_2432_png_jpg.rf.8a89fd7f037031a7f0a8442498ef890f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625" y="1381113"/>
            <a:ext cx="2845650" cy="28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/>
        </p:nvSpPr>
        <p:spPr>
          <a:xfrm>
            <a:off x="2719350" y="409575"/>
            <a:ext cx="3705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dk2"/>
                </a:solidFill>
              </a:rPr>
              <a:t>Results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8188300" y="256125"/>
            <a:ext cx="9045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13/13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83" name="Google Shape;183;p26" title="pred_image_3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88" y="1243539"/>
            <a:ext cx="1544375" cy="15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 title="pred_Image_5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975" y="1243551"/>
            <a:ext cx="1544375" cy="15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 title="pred_Image_69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5450" y="3035375"/>
            <a:ext cx="1544350" cy="15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 title="pred_Image_81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5425" y="1243525"/>
            <a:ext cx="1544350" cy="15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 title="pred_Image_181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85977" y="3035350"/>
            <a:ext cx="1544400" cy="15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 title="pred_Screenshot 2025-09-16 145434_0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200" y="1243525"/>
            <a:ext cx="1544400" cy="15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 title="pred_Screenshot 2025-09-16 150007_0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24538" y="1217000"/>
            <a:ext cx="1544375" cy="15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 title="pred_Screenshot 2025-09-16 150050_0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49997" y="3035397"/>
            <a:ext cx="1544350" cy="15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 title="pred_Screenshot 2025-09-16 150222_0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4200" y="3035350"/>
            <a:ext cx="1544400" cy="15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 title="pred_Screenshot 2025-09-16 150755_0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24551" y="3035401"/>
            <a:ext cx="1544350" cy="15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962200" y="371100"/>
            <a:ext cx="321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dk2"/>
                </a:solidFill>
              </a:rPr>
              <a:t>Observations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848400" y="1267950"/>
            <a:ext cx="7447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 sz="1800">
                <a:solidFill>
                  <a:schemeClr val="dk2"/>
                </a:solidFill>
              </a:rPr>
              <a:t>Model becomes difficult to converge in mid-to-late stages when using DANN.</a:t>
            </a:r>
            <a:br>
              <a:rPr lang="zh-TW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 sz="1800">
                <a:solidFill>
                  <a:schemeClr val="dk2"/>
                </a:solidFill>
              </a:rPr>
              <a:t>Generalization performance on the target domain remains low.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152600" y="3648100"/>
            <a:ext cx="68388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Using a hybrid T-S and DANN architecture, we distill YOLO’s knowledge to guide the model in learning YOLO-like behavior within the target domain.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962200" y="2803725"/>
            <a:ext cx="321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dk2"/>
                </a:solidFill>
              </a:rPr>
              <a:t>Approach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8188300" y="256125"/>
            <a:ext cx="9045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1/13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2962200" y="2171700"/>
            <a:ext cx="321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dk2"/>
                </a:solidFill>
              </a:rPr>
              <a:t>Baselines</a:t>
            </a:r>
            <a:endParaRPr b="1" sz="3000">
              <a:solidFill>
                <a:schemeClr val="dk2"/>
              </a:solidFill>
            </a:endParaRPr>
          </a:p>
        </p:txBody>
      </p:sp>
      <p:grpSp>
        <p:nvGrpSpPr>
          <p:cNvPr id="71" name="Google Shape;71;p15"/>
          <p:cNvGrpSpPr/>
          <p:nvPr/>
        </p:nvGrpSpPr>
        <p:grpSpPr>
          <a:xfrm>
            <a:off x="904950" y="2857350"/>
            <a:ext cx="7334100" cy="2052950"/>
            <a:chOff x="219150" y="2028675"/>
            <a:chExt cx="7334100" cy="2052950"/>
          </a:xfrm>
        </p:grpSpPr>
        <p:sp>
          <p:nvSpPr>
            <p:cNvPr id="72" name="Google Shape;72;p15"/>
            <p:cNvSpPr txBox="1"/>
            <p:nvPr/>
          </p:nvSpPr>
          <p:spPr>
            <a:xfrm>
              <a:off x="219150" y="2521675"/>
              <a:ext cx="52008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2"/>
                  </a:solidFill>
                </a:rPr>
                <a:t>YOLO11n-seg trained on the source domain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15"/>
            <p:cNvSpPr txBox="1"/>
            <p:nvPr/>
          </p:nvSpPr>
          <p:spPr>
            <a:xfrm>
              <a:off x="219150" y="3643325"/>
              <a:ext cx="73341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2"/>
                  </a:solidFill>
                </a:rPr>
                <a:t>YOLO11x-seg trained on the both source and target domain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74" name="Google Shape;74;p15"/>
            <p:cNvSpPr txBox="1"/>
            <p:nvPr/>
          </p:nvSpPr>
          <p:spPr>
            <a:xfrm>
              <a:off x="219150" y="2028675"/>
              <a:ext cx="52008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2"/>
                  </a:solidFill>
                </a:rPr>
                <a:t>Baseline1: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15"/>
            <p:cNvSpPr txBox="1"/>
            <p:nvPr/>
          </p:nvSpPr>
          <p:spPr>
            <a:xfrm>
              <a:off x="219150" y="3128963"/>
              <a:ext cx="52008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2"/>
                  </a:solidFill>
                </a:rPr>
                <a:t>Baseline2: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sp>
        <p:nvSpPr>
          <p:cNvPr id="76" name="Google Shape;76;p15"/>
          <p:cNvSpPr txBox="1"/>
          <p:nvPr/>
        </p:nvSpPr>
        <p:spPr>
          <a:xfrm>
            <a:off x="2962200" y="562050"/>
            <a:ext cx="321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dk2"/>
                </a:solidFill>
              </a:rPr>
              <a:t>Datasets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904950" y="1304925"/>
            <a:ext cx="76674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We didn’t use the cleaned up dataset, but using full version that released below the "10/16 final project" announcement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5657925" y="1619250"/>
            <a:ext cx="12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Dataset1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6505650" y="1619250"/>
            <a:ext cx="12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Dataset2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8188300" y="256125"/>
            <a:ext cx="9045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2/13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2962200" y="256125"/>
            <a:ext cx="321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dk2"/>
                </a:solidFill>
              </a:rPr>
              <a:t>Architecture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8188300" y="256125"/>
            <a:ext cx="9045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3/13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7" name="Google Shape;87;p16" title="Sourc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00" y="951075"/>
            <a:ext cx="8568596" cy="388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2962200" y="1562100"/>
            <a:ext cx="321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dk2"/>
                </a:solidFill>
              </a:rPr>
              <a:t>Teacher Model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1916850" y="2266800"/>
            <a:ext cx="53103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zh-TW" sz="1800">
                <a:solidFill>
                  <a:schemeClr val="dk2"/>
                </a:solidFill>
              </a:rPr>
              <a:t>YOLO11n-seg trained on the source domain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8188300" y="256125"/>
            <a:ext cx="9045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4/13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2962200" y="419100"/>
            <a:ext cx="321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dk2"/>
                </a:solidFill>
              </a:rPr>
              <a:t>Student Model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457200" y="1012700"/>
            <a:ext cx="82296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Mask-RCNN (ResNet34 backbone) with domain discriminator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25" y="1511200"/>
            <a:ext cx="7661142" cy="33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>
            <a:off x="3399675" y="1615850"/>
            <a:ext cx="1119900" cy="316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8188300" y="256125"/>
            <a:ext cx="9045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5/13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2962200" y="419100"/>
            <a:ext cx="321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dk2"/>
                </a:solidFill>
              </a:rPr>
              <a:t>Student Model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545200" y="1244675"/>
            <a:ext cx="28866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2"/>
                </a:solidFill>
              </a:rPr>
              <a:t>Gradient Reverse Layer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545200" y="2803000"/>
            <a:ext cx="3798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2"/>
                </a:solidFill>
              </a:rPr>
              <a:t>Domain Discriminator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2267575" y="3887600"/>
            <a:ext cx="9438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Conv2d</a:t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3257325" y="3968450"/>
            <a:ext cx="591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x2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545200" y="3968450"/>
            <a:ext cx="10779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Feature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1710975" y="4052000"/>
            <a:ext cx="288000" cy="27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3855850" y="4052000"/>
            <a:ext cx="288000" cy="27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4395225" y="3887600"/>
            <a:ext cx="9438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Linear</a:t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5590400" y="3695600"/>
            <a:ext cx="192000" cy="984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5950500" y="3449300"/>
            <a:ext cx="1759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Source Domain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5950500" y="4406750"/>
            <a:ext cx="1759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Target Domain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545200" y="1975150"/>
            <a:ext cx="78393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2"/>
                </a:solidFill>
              </a:rPr>
              <a:t>Reverse Gradient to forced feature extractor generate domain-invariant feature.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8188300" y="256125"/>
            <a:ext cx="9045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6/13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/>
        </p:nvSpPr>
        <p:spPr>
          <a:xfrm>
            <a:off x="2962200" y="419100"/>
            <a:ext cx="321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dk2"/>
                </a:solidFill>
              </a:rPr>
              <a:t>Loss Function</a:t>
            </a:r>
            <a:endParaRPr b="1" sz="3000">
              <a:solidFill>
                <a:schemeClr val="dk2"/>
              </a:solidFill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850" y="1286525"/>
            <a:ext cx="3489526" cy="193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20"/>
          <p:cNvGrpSpPr/>
          <p:nvPr/>
        </p:nvGrpSpPr>
        <p:grpSpPr>
          <a:xfrm>
            <a:off x="1024850" y="4098150"/>
            <a:ext cx="5578627" cy="808500"/>
            <a:chOff x="1024850" y="4098150"/>
            <a:chExt cx="5578627" cy="808500"/>
          </a:xfrm>
        </p:grpSpPr>
        <p:pic>
          <p:nvPicPr>
            <p:cNvPr id="129" name="Google Shape;129;p20"/>
            <p:cNvPicPr preferRelativeResize="0"/>
            <p:nvPr/>
          </p:nvPicPr>
          <p:blipFill rotWithShape="1">
            <a:blip r:embed="rId4">
              <a:alphaModFix/>
            </a:blip>
            <a:srcRect b="0" l="0" r="0" t="61065"/>
            <a:stretch/>
          </p:blipFill>
          <p:spPr>
            <a:xfrm>
              <a:off x="1024850" y="4098150"/>
              <a:ext cx="5578626" cy="349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20"/>
            <p:cNvSpPr txBox="1"/>
            <p:nvPr/>
          </p:nvSpPr>
          <p:spPr>
            <a:xfrm>
              <a:off x="1961700" y="4498350"/>
              <a:ext cx="10005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FF0000"/>
                  </a:solidFill>
                </a:rPr>
                <a:t>MaskRCNN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131" name="Google Shape;131;p20"/>
            <p:cNvSpPr txBox="1"/>
            <p:nvPr/>
          </p:nvSpPr>
          <p:spPr>
            <a:xfrm>
              <a:off x="3169852" y="4498350"/>
              <a:ext cx="15927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FF0000"/>
                  </a:solidFill>
                </a:rPr>
                <a:t>binary cross entropy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132" name="Google Shape;132;p20"/>
            <p:cNvSpPr txBox="1"/>
            <p:nvPr/>
          </p:nvSpPr>
          <p:spPr>
            <a:xfrm>
              <a:off x="5010777" y="4498350"/>
              <a:ext cx="15927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FF0000"/>
                  </a:solidFill>
                </a:rPr>
                <a:t>cross entropy</a:t>
              </a:r>
              <a:endParaRPr sz="1200">
                <a:solidFill>
                  <a:srgbClr val="FF0000"/>
                </a:solidFill>
              </a:endParaRPr>
            </a:p>
          </p:txBody>
        </p:sp>
      </p:grpSp>
      <p:pic>
        <p:nvPicPr>
          <p:cNvPr id="133" name="Google Shape;133;p20"/>
          <p:cNvPicPr preferRelativeResize="0"/>
          <p:nvPr/>
        </p:nvPicPr>
        <p:blipFill rotWithShape="1">
          <a:blip r:embed="rId4">
            <a:alphaModFix/>
          </a:blip>
          <a:srcRect b="67142" l="0" r="80928" t="0"/>
          <a:stretch/>
        </p:blipFill>
        <p:spPr>
          <a:xfrm>
            <a:off x="1161275" y="3747500"/>
            <a:ext cx="106392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8188300" y="256125"/>
            <a:ext cx="9045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7/13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/>
        </p:nvSpPr>
        <p:spPr>
          <a:xfrm>
            <a:off x="2162850" y="310700"/>
            <a:ext cx="4818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dk2"/>
                </a:solidFill>
              </a:rPr>
              <a:t>Data Pre-processing</a:t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8188300" y="256125"/>
            <a:ext cx="9045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8</a:t>
            </a:r>
            <a:r>
              <a:rPr lang="zh-TW" sz="1200">
                <a:solidFill>
                  <a:schemeClr val="dk2"/>
                </a:solidFill>
              </a:rPr>
              <a:t>/13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1053675" y="1402025"/>
            <a:ext cx="7272300" cy="3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zh-TW" sz="1800">
                <a:solidFill>
                  <a:schemeClr val="dk2"/>
                </a:solidFill>
              </a:rPr>
              <a:t>Random horizontal flip (0.5)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zh-TW" sz="1800">
                <a:solidFill>
                  <a:schemeClr val="dk2"/>
                </a:solidFill>
              </a:rPr>
              <a:t>Random vertical flip (0.5)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zh-TW" sz="1800">
                <a:solidFill>
                  <a:schemeClr val="dk2"/>
                </a:solidFill>
              </a:rPr>
              <a:t>Color jitter: </a:t>
            </a:r>
            <a:endParaRPr sz="1800">
              <a:solidFill>
                <a:schemeClr val="dk2"/>
              </a:solidFill>
            </a:endParaRPr>
          </a:p>
          <a:p>
            <a:pPr indent="-12149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 sz="1800">
                <a:solidFill>
                  <a:schemeClr val="dk2"/>
                </a:solidFill>
              </a:rPr>
              <a:t> brightness: 0.3</a:t>
            </a:r>
            <a:endParaRPr sz="1800">
              <a:solidFill>
                <a:schemeClr val="dk2"/>
              </a:solidFill>
            </a:endParaRPr>
          </a:p>
          <a:p>
            <a:pPr indent="-12149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 sz="1800">
                <a:solidFill>
                  <a:schemeClr val="dk2"/>
                </a:solidFill>
              </a:rPr>
              <a:t> contrast: 0.4</a:t>
            </a:r>
            <a:endParaRPr sz="1800">
              <a:solidFill>
                <a:schemeClr val="dk2"/>
              </a:solidFill>
            </a:endParaRPr>
          </a:p>
          <a:p>
            <a:pPr indent="-12149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 sz="1800">
                <a:solidFill>
                  <a:schemeClr val="dk2"/>
                </a:solidFill>
              </a:rPr>
              <a:t> saturation: 0.3</a:t>
            </a:r>
            <a:endParaRPr sz="1800">
              <a:solidFill>
                <a:schemeClr val="dk2"/>
              </a:solidFill>
            </a:endParaRPr>
          </a:p>
          <a:p>
            <a:pPr indent="-12149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 sz="1800">
                <a:solidFill>
                  <a:schemeClr val="dk2"/>
                </a:solidFill>
              </a:rPr>
              <a:t> hue: 0.05</a:t>
            </a:r>
            <a:endParaRPr sz="1800">
              <a:solidFill>
                <a:schemeClr val="dk2"/>
              </a:solidFill>
            </a:endParaRPr>
          </a:p>
          <a:p>
            <a:pPr indent="-12149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 sz="1800">
                <a:solidFill>
                  <a:schemeClr val="dk2"/>
                </a:solidFill>
              </a:rPr>
              <a:t> gaussian blur: 0.2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1053675" y="942913"/>
            <a:ext cx="62277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2"/>
                </a:solidFill>
              </a:rPr>
              <a:t>Data Pre-processing through torchvision.transforms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